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78984" autoAdjust="0"/>
  </p:normalViewPr>
  <p:slideViewPr>
    <p:cSldViewPr snapToGrid="0" snapToObjects="1">
      <p:cViewPr varScale="1">
        <p:scale>
          <a:sx n="57" d="100"/>
          <a:sy n="57" d="100"/>
        </p:scale>
        <p:origin x="2266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ihe.net/ITI" TargetMode="External"/><Relationship Id="rId2" Type="http://schemas.openxmlformats.org/officeDocument/2006/relationships/hyperlink" Target="https://profiles.ihe.net/ITI/BAL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files.ihe.net/ITI/BALP/StructureDefinition-IHE.BasicAudit.PatientRead.html" TargetMode="External"/><Relationship Id="rId13" Type="http://schemas.openxmlformats.org/officeDocument/2006/relationships/hyperlink" Target="https://profiles.ihe.net/ITI/BALP/StructureDefinition-IHE.BasicAudit.Delete.html" TargetMode="External"/><Relationship Id="rId18" Type="http://schemas.openxmlformats.org/officeDocument/2006/relationships/hyperlink" Target="https://profiles.ihe.net/ITI/BALP/StructureDefinition-IHE.BasicAudit.PatientQuery-examples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rofiles.ihe.net/ITI/BALP/StructureDefinition-IHE.BasicAudit.Read.html" TargetMode="External"/><Relationship Id="rId12" Type="http://schemas.openxmlformats.org/officeDocument/2006/relationships/hyperlink" Target="https://profiles.ihe.net/ITI/BALP/StructureDefinition-IHE.BasicAudit.PatientUpdate-examples.html" TargetMode="External"/><Relationship Id="rId17" Type="http://schemas.openxmlformats.org/officeDocument/2006/relationships/hyperlink" Target="https://profiles.ihe.net/ITI/BALP/StructureDefinition-IHE.BasicAudit.PatientQuery.html" TargetMode="External"/><Relationship Id="rId2" Type="http://schemas.openxmlformats.org/officeDocument/2006/relationships/image" Target="../media/image5.png"/><Relationship Id="rId16" Type="http://schemas.openxmlformats.org/officeDocument/2006/relationships/hyperlink" Target="https://profiles.ihe.net/ITI/BALP/StructureDefinition-IHE.BasicAudit.Query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files.ihe.net/ITI/BALP/StructureDefinition-IHE.BasicAudit.PatientCreate-examples.html" TargetMode="External"/><Relationship Id="rId11" Type="http://schemas.openxmlformats.org/officeDocument/2006/relationships/hyperlink" Target="https://profiles.ihe.net/ITI/BALP/StructureDefinition-IHE.BasicAudit.PatientUpdate.html" TargetMode="External"/><Relationship Id="rId5" Type="http://schemas.openxmlformats.org/officeDocument/2006/relationships/hyperlink" Target="https://profiles.ihe.net/ITI/BALP/StructureDefinition-IHE.BasicAudit.PatientCreate.html" TargetMode="External"/><Relationship Id="rId15" Type="http://schemas.openxmlformats.org/officeDocument/2006/relationships/hyperlink" Target="https://profiles.ihe.net/ITI/BALP/StructureDefinition-IHE.BasicAudit.PatientDelete-examples.html" TargetMode="External"/><Relationship Id="rId10" Type="http://schemas.openxmlformats.org/officeDocument/2006/relationships/hyperlink" Target="https://profiles.ihe.net/ITI/BALP/StructureDefinition-IHE.BasicAudit.Update.html" TargetMode="External"/><Relationship Id="rId4" Type="http://schemas.openxmlformats.org/officeDocument/2006/relationships/hyperlink" Target="https://profiles.ihe.net/ITI/BALP/StructureDefinition-IHE.BasicAudit.Create.html" TargetMode="External"/><Relationship Id="rId9" Type="http://schemas.openxmlformats.org/officeDocument/2006/relationships/hyperlink" Target="https://profiles.ihe.net/ITI/BALP/StructureDefinition-IHE.BasicAudit.PatientRead-examples.html" TargetMode="External"/><Relationship Id="rId14" Type="http://schemas.openxmlformats.org/officeDocument/2006/relationships/hyperlink" Target="https://profiles.ihe.net/ITI/BALP/StructureDefinition-IHE.BasicAudit.PatientDelet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Basic Audit Logging Patterns (BALP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John Moehrke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By Light Professional IT Services LLC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43"/>
    </mc:Choice>
    <mc:Fallback>
      <p:transition spd="slow" advTm="145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Basic AuditEvent Log Patterns</a:t>
            </a:r>
          </a:p>
          <a:p>
            <a:pPr lvl="1"/>
            <a:r>
              <a:rPr lang="en-US" dirty="0">
                <a:hlinkClick r:id="rId2"/>
              </a:rPr>
              <a:t>https://profiles.ihe.net/ITI/BALP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IHE IT-Infrastructure publications</a:t>
            </a:r>
          </a:p>
          <a:p>
            <a:pPr lvl="1"/>
            <a:r>
              <a:rPr lang="en-US" dirty="0">
                <a:hlinkClick r:id="rId3"/>
              </a:rPr>
              <a:t>https://profiles.ihe.net/ITI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05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AuditEvent and DICOM AuditMessage are a foundation for logging events such as Security, Privacy, or other log worthy events.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But they are too flexible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REST model is a reusable data access pattern.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Need for consistency for logging use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tokens are used with data access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Patient data are accessed using FHIR REST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Need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on how data are used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03"/>
    </mc:Choice>
    <mc:Fallback>
      <p:transition spd="slow" advTm="1001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Needs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Basic Audit Logging Patterns (BALP) Implementation Guide provides some profiles of FHIR AuditEvent that are reusable patterns.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for logging when FHIR REST actions happen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Create, Read, Update, Delete, and Search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oAuth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and SAML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 Patient’s data are used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Consent impacted authorization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Details on Disclosure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92"/>
    </mc:Choice>
    <mc:Fallback>
      <p:transition spd="slow" advTm="881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Existing Efforts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governance and process requests that an IHE-Profile (Implementation Guide) include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Considerations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section and further refine the Audit Log requirements. Thus many IHE-Profiles exist with refined Audit Log requirements, but this is not universal across all of IHE-Profiles. This is also not specified elsewhere.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Further within IHE the consistency of Audit Log requirements is inconsistent.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BALP is expected to be used by these other IHE-Profiles. Further refinement is expected, but use of BALP will drive consistency.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92"/>
    </mc:Choice>
    <mc:Fallback>
      <p:transition spd="slow" advTm="763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8E422-8EA2-43C3-99C9-4599EAFD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14475"/>
            <a:ext cx="3695700" cy="38290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Actors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A144D-3113-4801-875A-841FAF46F070}"/>
              </a:ext>
            </a:extLst>
          </p:cNvPr>
          <p:cNvSpPr txBox="1"/>
          <p:nvPr/>
        </p:nvSpPr>
        <p:spPr>
          <a:xfrm>
            <a:off x="1159727" y="5887844"/>
            <a:ext cx="70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Leveraged ATNA (RESTful supplement) as the transport and query model</a:t>
            </a:r>
          </a:p>
        </p:txBody>
      </p:sp>
    </p:spTree>
    <p:extLst>
      <p:ext uri="{BB962C8B-B14F-4D97-AF65-F5344CB8AC3E}">
        <p14:creationId xmlns:p14="http://schemas.microsoft.com/office/powerpoint/2010/main" val="196831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66"/>
    </mc:Choice>
    <mc:Fallback>
      <p:transition spd="slow" advTm="408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2F0665-A120-4230-BDBD-4ED1E37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95" y="185890"/>
            <a:ext cx="5941840" cy="226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555" y="897793"/>
            <a:ext cx="7772400" cy="74760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REST event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A339F4-B45E-4ED9-8205-9069841A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91117"/>
              </p:ext>
            </p:extLst>
          </p:nvPr>
        </p:nvGraphicFramePr>
        <p:xfrm>
          <a:off x="512955" y="3315592"/>
          <a:ext cx="8229600" cy="1615440"/>
        </p:xfrm>
        <a:graphic>
          <a:graphicData uri="http://schemas.openxmlformats.org/drawingml/2006/table">
            <a:tbl>
              <a:tblPr/>
              <a:tblGrid>
                <a:gridCol w="2888167">
                  <a:extLst>
                    <a:ext uri="{9D8B030D-6E8A-4147-A177-3AD203B41FA5}">
                      <a16:colId xmlns:a16="http://schemas.microsoft.com/office/drawing/2014/main" val="1336132726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3549645815"/>
                    </a:ext>
                  </a:extLst>
                </a:gridCol>
                <a:gridCol w="1728439">
                  <a:extLst>
                    <a:ext uri="{9D8B030D-6E8A-4147-A177-3AD203B41FA5}">
                      <a16:colId xmlns:a16="http://schemas.microsoft.com/office/drawing/2014/main" val="1703764846"/>
                    </a:ext>
                  </a:extLst>
                </a:gridCol>
                <a:gridCol w="1694984">
                  <a:extLst>
                    <a:ext uri="{9D8B030D-6E8A-4147-A177-3AD203B41FA5}">
                      <a16:colId xmlns:a16="http://schemas.microsoft.com/office/drawing/2014/main" val="159149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latin typeface="verdana" panose="020B0604030504040204" pitchFamily="34" charset="0"/>
                        </a:rPr>
                        <a:t>REST event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basic profile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with patient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examples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2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Create (create)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4"/>
                        </a:rPr>
                        <a:t>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5"/>
                        </a:rPr>
                        <a:t>PatientCreate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6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3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Read (read and vread)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7"/>
                        </a:rPr>
                        <a:t>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8"/>
                        </a:rPr>
                        <a:t>PatientRead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9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1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 panose="020B0604030504040204" pitchFamily="34" charset="0"/>
                        </a:rPr>
                        <a:t>Update (update, patch)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0"/>
                        </a:rPr>
                        <a:t>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1"/>
                        </a:rPr>
                        <a:t>PatientUpdate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2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5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Delete (delete)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3"/>
                        </a:rPr>
                        <a:t>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4"/>
                        </a:rPr>
                        <a:t>PatientDelete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5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2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Execute (search and query)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6"/>
                        </a:rPr>
                        <a:t>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7"/>
                        </a:rPr>
                        <a:t>PatientQuery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 dirty="0">
                          <a:effectLst/>
                          <a:latin typeface="verdana" panose="020B0604030504040204" pitchFamily="34" charset="0"/>
                          <a:hlinkClick r:id="rId18"/>
                        </a:rPr>
                        <a:t>examples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9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02B311-3AFD-4CA1-B82A-964B38AA702A}"/>
              </a:ext>
            </a:extLst>
          </p:cNvPr>
          <p:cNvSpPr txBox="1"/>
          <p:nvPr/>
        </p:nvSpPr>
        <p:spPr>
          <a:xfrm>
            <a:off x="1494263" y="5564459"/>
            <a:ext cx="64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address how to log a failure attempt the RESTful event.</a:t>
            </a:r>
          </a:p>
        </p:txBody>
      </p:sp>
    </p:spTree>
    <p:extLst>
      <p:ext uri="{BB962C8B-B14F-4D97-AF65-F5344CB8AC3E}">
        <p14:creationId xmlns:p14="http://schemas.microsoft.com/office/powerpoint/2010/main" val="201148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27"/>
    </mc:Choice>
    <mc:Fallback>
      <p:transition spd="slow" advTm="1261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9B67-0ADD-4A7B-B54B-FAF1475A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Token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C672-717C-408F-88D6-31A8426D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2624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Given that a security/privacy relevant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being recorded in the log,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that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authorized by an </a:t>
            </a:r>
            <a:r>
              <a:rPr lang="en-US" dirty="0" err="1"/>
              <a:t>Oauth</a:t>
            </a:r>
            <a:r>
              <a:rPr lang="en-US" dirty="0"/>
              <a:t> or SAML security token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Then sufficient details from the security token are included in the audit log of the </a:t>
            </a:r>
            <a:r>
              <a:rPr lang="en-US" i="1" strike="sngStrike" dirty="0"/>
              <a:t>event</a:t>
            </a:r>
            <a:r>
              <a:rPr lang="en-US" dirty="0"/>
              <a:t>.</a:t>
            </a:r>
          </a:p>
          <a:p>
            <a:r>
              <a:rPr lang="en-US" dirty="0"/>
              <a:t>Minimal – preserve identifiers/references only</a:t>
            </a:r>
          </a:p>
          <a:p>
            <a:r>
              <a:rPr lang="en-US" dirty="0"/>
              <a:t>Comprehensive – preserves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0852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20"/>
    </mc:Choice>
    <mc:Fallback>
      <p:transition spd="slow" advTm="744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FA3-BEE0-463D-8C68-A9A9458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DFAA-E5CA-4171-90BC-851BF00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activities + Patient is a data/activity subject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patient is placed into well-known position</a:t>
            </a:r>
            <a:endParaRPr lang="en-US" dirty="0"/>
          </a:p>
          <a:p>
            <a:r>
              <a:rPr lang="en-US" dirty="0"/>
              <a:t>Authorization based on a Consent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Access Control decision is logged with details to the patient and Consent</a:t>
            </a:r>
            <a:endParaRPr lang="en-US" dirty="0"/>
          </a:p>
          <a:p>
            <a:r>
              <a:rPr lang="en-US" dirty="0"/>
              <a:t>Privacy Disclosure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Who released, When, to Whom, What, and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5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22"/>
    </mc:Choice>
    <mc:Fallback>
      <p:transition spd="slow" advTm="872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4322-CB5F-4E9E-945A-CEFB11E8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E3C2-3957-4EB4-85C7-294916C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being integrated into</a:t>
            </a:r>
          </a:p>
          <a:p>
            <a:r>
              <a:rPr lang="en-US" dirty="0"/>
              <a:t>MHD, PDQm, PIXm, PMIR, mCSD, SVCM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pPr lvl="1"/>
            <a:r>
              <a:rPr lang="en-US" dirty="0"/>
              <a:t>Add a subtype to indicate the transaction number</a:t>
            </a:r>
          </a:p>
          <a:p>
            <a:pPr lvl="1"/>
            <a:r>
              <a:rPr lang="en-US" dirty="0"/>
              <a:t>Add comment on client/server to IHE-Profile actor</a:t>
            </a:r>
          </a:p>
        </p:txBody>
      </p:sp>
    </p:spTree>
    <p:extLst>
      <p:ext uri="{BB962C8B-B14F-4D97-AF65-F5344CB8AC3E}">
        <p14:creationId xmlns:p14="http://schemas.microsoft.com/office/powerpoint/2010/main" val="406783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29"/>
    </mc:Choice>
    <mc:Fallback>
      <p:transition spd="slow" advTm="10382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504</Words>
  <Application>Microsoft Office PowerPoint</Application>
  <PresentationFormat>On-screen Show (4:3)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Wingdings</vt:lpstr>
      <vt:lpstr>Office Theme</vt:lpstr>
      <vt:lpstr>Basic Audit Logging Patterns (BALP</vt:lpstr>
      <vt:lpstr>The Problem</vt:lpstr>
      <vt:lpstr>The Needs</vt:lpstr>
      <vt:lpstr>Existing Efforts</vt:lpstr>
      <vt:lpstr>Actors</vt:lpstr>
      <vt:lpstr>REST event</vt:lpstr>
      <vt:lpstr>Security Token use</vt:lpstr>
      <vt:lpstr>Privacy transparency</vt:lpstr>
      <vt:lpstr>Reuse </vt:lpstr>
      <vt:lpstr>Questions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John Moehrke</cp:lastModifiedBy>
  <cp:revision>41</cp:revision>
  <cp:lastPrinted>2013-02-21T14:05:33Z</cp:lastPrinted>
  <dcterms:created xsi:type="dcterms:W3CDTF">2011-05-17T16:43:13Z</dcterms:created>
  <dcterms:modified xsi:type="dcterms:W3CDTF">2022-06-20T20:40:03Z</dcterms:modified>
</cp:coreProperties>
</file>